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6" r:id="rId6"/>
    <p:sldId id="269" r:id="rId7"/>
    <p:sldId id="268" r:id="rId8"/>
    <p:sldId id="270" r:id="rId9"/>
    <p:sldId id="271" r:id="rId10"/>
    <p:sldId id="276" r:id="rId11"/>
    <p:sldId id="277" r:id="rId12"/>
    <p:sldId id="280" r:id="rId13"/>
    <p:sldId id="259" r:id="rId14"/>
    <p:sldId id="272" r:id="rId15"/>
    <p:sldId id="278" r:id="rId16"/>
    <p:sldId id="273" r:id="rId17"/>
    <p:sldId id="282" r:id="rId18"/>
    <p:sldId id="261" r:id="rId19"/>
    <p:sldId id="262" r:id="rId20"/>
    <p:sldId id="279" r:id="rId21"/>
    <p:sldId id="264" r:id="rId22"/>
    <p:sldId id="283" r:id="rId23"/>
    <p:sldId id="286" r:id="rId24"/>
    <p:sldId id="284" r:id="rId25"/>
    <p:sldId id="285" r:id="rId26"/>
    <p:sldId id="267" r:id="rId27"/>
    <p:sldId id="263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005B02-2C6A-41BA-9CDB-E5FE92900F6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1D9F86-AA6F-4652-A0F2-8F4C6FB301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Voxy</a:t>
            </a:r>
            <a:r>
              <a:rPr lang="en-US" dirty="0" smtClean="0"/>
              <a:t> Learning Platform &amp; </a:t>
            </a:r>
            <a:r>
              <a:rPr lang="en-US" dirty="0" err="1" smtClean="0"/>
              <a:t>IIS</a:t>
            </a:r>
            <a:r>
              <a:rPr lang="en-US" dirty="0" smtClean="0"/>
              <a:t>-RU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6462"/>
            <a:ext cx="6400800" cy="20995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Ajarn</a:t>
            </a:r>
            <a:r>
              <a:rPr lang="en-US" dirty="0" smtClean="0"/>
              <a:t> Ian James Sanderson</a:t>
            </a:r>
          </a:p>
          <a:p>
            <a:endParaRPr lang="en-US" dirty="0" smtClean="0"/>
          </a:p>
          <a:p>
            <a:r>
              <a:rPr lang="en-US" dirty="0" smtClean="0"/>
              <a:t>Institute of International Studies</a:t>
            </a:r>
          </a:p>
          <a:p>
            <a:r>
              <a:rPr lang="en-US" dirty="0" smtClean="0"/>
              <a:t>Ramkhamhaeng University</a:t>
            </a:r>
          </a:p>
          <a:p>
            <a:endParaRPr lang="en-US" dirty="0"/>
          </a:p>
          <a:p>
            <a:r>
              <a:rPr lang="en-US" dirty="0" err="1" smtClean="0"/>
              <a:t>TQF</a:t>
            </a:r>
            <a:r>
              <a:rPr lang="en-US" dirty="0" smtClean="0"/>
              <a:t>/KM Meeting - 6</a:t>
            </a:r>
            <a:r>
              <a:rPr lang="en-US" baseline="30000" dirty="0" smtClean="0"/>
              <a:t>th</a:t>
            </a:r>
            <a:r>
              <a:rPr lang="en-US" dirty="0" smtClean="0"/>
              <a:t> May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54250"/>
          </a:xfrm>
        </p:spPr>
        <p:txBody>
          <a:bodyPr/>
          <a:lstStyle/>
          <a:p>
            <a:r>
              <a:rPr lang="en-US" dirty="0" err="1" smtClean="0"/>
              <a:t>Voxy</a:t>
            </a:r>
            <a:r>
              <a:rPr lang="en-US" dirty="0" smtClean="0"/>
              <a:t> in Google Classroom</a:t>
            </a:r>
            <a:endParaRPr lang="en-US" dirty="0"/>
          </a:p>
        </p:txBody>
      </p:sp>
      <p:pic>
        <p:nvPicPr>
          <p:cNvPr id="6146" name="Picture 2" descr="C:\Users\user\Desktop\Voxy Classroom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54250"/>
          </a:xfrm>
        </p:spPr>
        <p:txBody>
          <a:bodyPr/>
          <a:lstStyle/>
          <a:p>
            <a:r>
              <a:rPr lang="en-US" dirty="0" err="1" smtClean="0"/>
              <a:t>Voxy</a:t>
            </a:r>
            <a:r>
              <a:rPr lang="en-US" dirty="0" smtClean="0"/>
              <a:t> in Google Classroom</a:t>
            </a:r>
            <a:endParaRPr lang="en-US" dirty="0"/>
          </a:p>
        </p:txBody>
      </p:sp>
      <p:pic>
        <p:nvPicPr>
          <p:cNvPr id="7170" name="Picture 2" descr="C:\Users\user\Desktop\Voxy Classroom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676400"/>
            <a:ext cx="8931728" cy="50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54250"/>
          </a:xfrm>
        </p:spPr>
        <p:txBody>
          <a:bodyPr/>
          <a:lstStyle/>
          <a:p>
            <a:r>
              <a:rPr lang="en-US" dirty="0" err="1" smtClean="0"/>
              <a:t>Voxy</a:t>
            </a:r>
            <a:r>
              <a:rPr lang="en-US" dirty="0" smtClean="0"/>
              <a:t> in Google Classroom</a:t>
            </a:r>
            <a:endParaRPr lang="en-US" dirty="0"/>
          </a:p>
        </p:txBody>
      </p:sp>
      <p:pic>
        <p:nvPicPr>
          <p:cNvPr id="1027" name="Picture 3" descr="C:\Users\user\Desktop\Screenshot (31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" y="1681840"/>
            <a:ext cx="890221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Voxy</a:t>
            </a:r>
            <a:r>
              <a:rPr lang="en-US" dirty="0" smtClean="0"/>
              <a:t> offers a catalogue from which students can choose subjects, or lectures can assign work instead</a:t>
            </a:r>
          </a:p>
          <a:p>
            <a:endParaRPr lang="en-US" dirty="0"/>
          </a:p>
          <a:p>
            <a:r>
              <a:rPr lang="en-US" dirty="0" err="1" smtClean="0"/>
              <a:t>Voxy’s</a:t>
            </a:r>
            <a:r>
              <a:rPr lang="en-US" dirty="0" smtClean="0"/>
              <a:t> AI then keeps track of each student’s progress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ncreases or decreases the level of difficulty according to the individual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a range of content from beginner to advanced level English</a:t>
            </a:r>
          </a:p>
          <a:p>
            <a:pPr lvl="1"/>
            <a:endParaRPr lang="en-US" dirty="0"/>
          </a:p>
          <a:p>
            <a:r>
              <a:rPr lang="en-US" dirty="0" err="1" smtClean="0"/>
              <a:t>Voxy</a:t>
            </a:r>
            <a:r>
              <a:rPr lang="en-US" dirty="0" smtClean="0"/>
              <a:t> continuously records and provides feedback to the student on fundamental English skills</a:t>
            </a:r>
          </a:p>
          <a:p>
            <a:pPr lvl="1"/>
            <a:r>
              <a:rPr lang="en-US" dirty="0" smtClean="0"/>
              <a:t>Grammar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smtClean="0"/>
              <a:t>Reading </a:t>
            </a:r>
          </a:p>
          <a:p>
            <a:pPr lvl="1"/>
            <a:r>
              <a:rPr lang="en-US" dirty="0" smtClean="0"/>
              <a:t>Speaking</a:t>
            </a:r>
          </a:p>
          <a:p>
            <a:pPr lvl="1"/>
            <a:endParaRPr lang="en-US" dirty="0"/>
          </a:p>
          <a:p>
            <a:r>
              <a:rPr lang="en-US" dirty="0" smtClean="0"/>
              <a:t>Time spent studying, number of units covered, and the content that each student accessed is tracked and reported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Voxy</a:t>
            </a:r>
            <a:r>
              <a:rPr lang="en-US" dirty="0" smtClean="0"/>
              <a:t> 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Voxy</a:t>
            </a:r>
            <a:r>
              <a:rPr lang="en-US" dirty="0" smtClean="0"/>
              <a:t> Catalogue</a:t>
            </a:r>
            <a:endParaRPr lang="en-US" dirty="0"/>
          </a:p>
        </p:txBody>
      </p:sp>
      <p:pic>
        <p:nvPicPr>
          <p:cNvPr id="4098" name="Picture 2" descr="C:\Users\user\Desktop\catalogu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6" y="1752600"/>
            <a:ext cx="8861799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76200"/>
            <a:ext cx="7696200" cy="1219200"/>
          </a:xfrm>
        </p:spPr>
        <p:txBody>
          <a:bodyPr/>
          <a:lstStyle/>
          <a:p>
            <a:r>
              <a:rPr lang="en-US" dirty="0" smtClean="0"/>
              <a:t>A Typical Activity</a:t>
            </a:r>
            <a:endParaRPr lang="en-US" dirty="0"/>
          </a:p>
        </p:txBody>
      </p:sp>
      <p:pic>
        <p:nvPicPr>
          <p:cNvPr id="1026" name="Picture 2" descr="C:\Users\user\Desktop\Les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13716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Feedback</a:t>
            </a:r>
            <a:endParaRPr lang="en-US" dirty="0"/>
          </a:p>
        </p:txBody>
      </p:sp>
      <p:pic>
        <p:nvPicPr>
          <p:cNvPr id="5122" name="Picture 2" descr="C:\Users\user\Desktop\Perfomanc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51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Usage</a:t>
            </a:r>
            <a:endParaRPr lang="en-US" dirty="0"/>
          </a:p>
        </p:txBody>
      </p:sp>
      <p:pic>
        <p:nvPicPr>
          <p:cNvPr id="1026" name="Picture 2" descr="C:\Users\user\Desktop\Screenshot (31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992"/>
            <a:ext cx="8229599" cy="52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 their own strengths and weaknesses and either capitalize or act on them</a:t>
            </a:r>
          </a:p>
          <a:p>
            <a:endParaRPr lang="en-US" dirty="0"/>
          </a:p>
          <a:p>
            <a:r>
              <a:rPr lang="en-US" dirty="0" smtClean="0"/>
              <a:t>Know in advance what kind of jobs they might be able to apply for</a:t>
            </a:r>
          </a:p>
          <a:p>
            <a:endParaRPr lang="en-US" dirty="0"/>
          </a:p>
          <a:p>
            <a:r>
              <a:rPr lang="en-US" dirty="0" smtClean="0"/>
              <a:t>Pre-assess their suitability for certain careers</a:t>
            </a:r>
          </a:p>
          <a:p>
            <a:endParaRPr lang="en-US" dirty="0"/>
          </a:p>
          <a:p>
            <a:r>
              <a:rPr lang="en-US" dirty="0" err="1" smtClean="0"/>
              <a:t>Voxy’s</a:t>
            </a:r>
            <a:r>
              <a:rPr lang="en-US" dirty="0" smtClean="0"/>
              <a:t> material spans a diverse range of industries</a:t>
            </a:r>
          </a:p>
          <a:p>
            <a:endParaRPr lang="en-US" dirty="0"/>
          </a:p>
          <a:p>
            <a:r>
              <a:rPr lang="en-US" dirty="0" smtClean="0"/>
              <a:t>Learn at their own pace and follow their own interests</a:t>
            </a:r>
          </a:p>
          <a:p>
            <a:endParaRPr lang="en-US" dirty="0"/>
          </a:p>
          <a:p>
            <a:r>
              <a:rPr lang="en-US" dirty="0" smtClean="0"/>
              <a:t>Be better able to graduate with improved GPA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762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Assign material directly related to the course being taught</a:t>
            </a:r>
          </a:p>
          <a:p>
            <a:endParaRPr lang="en-US" dirty="0"/>
          </a:p>
          <a:p>
            <a:r>
              <a:rPr lang="en-US" dirty="0" smtClean="0"/>
              <a:t>Get instant feedback on students’ weaknesses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ee which students are engaged and to what degree</a:t>
            </a:r>
          </a:p>
          <a:p>
            <a:endParaRPr lang="en-US" dirty="0"/>
          </a:p>
          <a:p>
            <a:r>
              <a:rPr lang="en-US" dirty="0" smtClean="0"/>
              <a:t>Fully adaptable reporting options</a:t>
            </a:r>
          </a:p>
          <a:p>
            <a:endParaRPr lang="en-US" dirty="0"/>
          </a:p>
          <a:p>
            <a:r>
              <a:rPr lang="en-US" dirty="0"/>
              <a:t>Use as a contingency when things don’t go according to </a:t>
            </a:r>
            <a:r>
              <a:rPr lang="en-US" dirty="0" smtClean="0"/>
              <a:t>plan</a:t>
            </a:r>
          </a:p>
          <a:p>
            <a:endParaRPr lang="en-US" dirty="0"/>
          </a:p>
          <a:p>
            <a:r>
              <a:rPr lang="en-US" dirty="0"/>
              <a:t>Use to justify a research population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What is </a:t>
            </a:r>
            <a:r>
              <a:rPr lang="en-US" dirty="0" err="1" smtClean="0"/>
              <a:t>Voxy</a:t>
            </a:r>
            <a:r>
              <a:rPr lang="en-US" dirty="0" smtClean="0"/>
              <a:t>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IIS</a:t>
            </a:r>
            <a:r>
              <a:rPr lang="en-US" dirty="0" smtClean="0"/>
              <a:t>-RU and </a:t>
            </a:r>
            <a:r>
              <a:rPr lang="en-US" dirty="0" err="1" smtClean="0"/>
              <a:t>Voxy</a:t>
            </a:r>
            <a:r>
              <a:rPr lang="en-US" dirty="0" smtClean="0"/>
              <a:t> partnership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How students join the program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Voxy</a:t>
            </a:r>
            <a:r>
              <a:rPr lang="en-US" dirty="0" smtClean="0"/>
              <a:t> Proficiency Assessment (</a:t>
            </a:r>
            <a:r>
              <a:rPr lang="en-US" dirty="0" err="1" smtClean="0"/>
              <a:t>VPA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What </a:t>
            </a:r>
            <a:r>
              <a:rPr lang="en-US" dirty="0" err="1" smtClean="0"/>
              <a:t>Voxy</a:t>
            </a:r>
            <a:r>
              <a:rPr lang="en-US" dirty="0" smtClean="0"/>
              <a:t> does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Benefits for students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Benefits for lecturers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Suitability with our programs</a:t>
            </a:r>
          </a:p>
          <a:p>
            <a:pPr>
              <a:lnSpc>
                <a:spcPct val="160000"/>
              </a:lnSpc>
            </a:pPr>
            <a:r>
              <a:rPr lang="en-US" dirty="0"/>
              <a:t>O</a:t>
            </a:r>
            <a:r>
              <a:rPr lang="en-US" dirty="0" smtClean="0"/>
              <a:t>pinion and recommendations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Voxy</a:t>
            </a:r>
            <a:r>
              <a:rPr lang="en-US" dirty="0" smtClean="0"/>
              <a:t> Command Centre</a:t>
            </a:r>
            <a:endParaRPr lang="en-US" dirty="0"/>
          </a:p>
        </p:txBody>
      </p:sp>
      <p:pic>
        <p:nvPicPr>
          <p:cNvPr id="1026" name="Picture 2" descr="C:\Users\user\Desktop\Screenshot (180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67640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Great for office-based English courses</a:t>
            </a:r>
          </a:p>
          <a:p>
            <a:pPr lvl="1"/>
            <a:r>
              <a:rPr lang="en-US" dirty="0" smtClean="0"/>
              <a:t>Secretarial English</a:t>
            </a:r>
          </a:p>
          <a:p>
            <a:pPr lvl="1"/>
            <a:r>
              <a:rPr lang="en-US" dirty="0" smtClean="0"/>
              <a:t>English in the Field of International Business</a:t>
            </a:r>
          </a:p>
          <a:p>
            <a:pPr lvl="1"/>
            <a:endParaRPr lang="en-US" dirty="0"/>
          </a:p>
          <a:p>
            <a:r>
              <a:rPr lang="en-US" dirty="0" smtClean="0"/>
              <a:t>Also good for General English and English Major courses	</a:t>
            </a:r>
          </a:p>
          <a:p>
            <a:pPr lvl="1"/>
            <a:r>
              <a:rPr lang="en-US" smtClean="0"/>
              <a:t>IEN1001 </a:t>
            </a:r>
            <a:r>
              <a:rPr lang="en-US" dirty="0" smtClean="0"/>
              <a:t>/ IEN1002 (Sentences and Vocabulary)</a:t>
            </a:r>
          </a:p>
          <a:p>
            <a:pPr lvl="1"/>
            <a:r>
              <a:rPr lang="en-US" dirty="0" smtClean="0"/>
              <a:t>IEN2001 (Reading Comprehension)</a:t>
            </a:r>
          </a:p>
          <a:p>
            <a:pPr lvl="1"/>
            <a:r>
              <a:rPr lang="en-US" dirty="0" smtClean="0"/>
              <a:t>IEN2102 (Controlled Conversation)</a:t>
            </a:r>
          </a:p>
          <a:p>
            <a:pPr lvl="1"/>
            <a:r>
              <a:rPr lang="en-US" dirty="0" smtClean="0"/>
              <a:t>IEN3301 (Listening Comprehension)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Plus many more…</a:t>
            </a:r>
          </a:p>
          <a:p>
            <a:endParaRPr lang="en-US" dirty="0"/>
          </a:p>
          <a:p>
            <a:r>
              <a:rPr lang="en-US" dirty="0" smtClean="0"/>
              <a:t>However, </a:t>
            </a:r>
            <a:r>
              <a:rPr lang="en-US" dirty="0" err="1" smtClean="0"/>
              <a:t>Voxy</a:t>
            </a:r>
            <a:r>
              <a:rPr lang="en-US" dirty="0" smtClean="0"/>
              <a:t> is </a:t>
            </a:r>
            <a:r>
              <a:rPr lang="en-US" dirty="0"/>
              <a:t>n</a:t>
            </a:r>
            <a:r>
              <a:rPr lang="en-US" dirty="0" smtClean="0"/>
              <a:t>ot really suitable for linguistics courses</a:t>
            </a:r>
          </a:p>
          <a:p>
            <a:pPr lvl="1"/>
            <a:r>
              <a:rPr lang="en-US" dirty="0" smtClean="0"/>
              <a:t>Although there is some AI to assess pronunciation accuracy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Suitability with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Solution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Student(s) cannot access the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will need </a:t>
            </a:r>
            <a:r>
              <a:rPr lang="en-US" dirty="0" err="1" smtClean="0"/>
              <a:t>Voxy’s</a:t>
            </a:r>
            <a:r>
              <a:rPr lang="en-US" dirty="0" smtClean="0"/>
              <a:t> help with this!</a:t>
            </a:r>
          </a:p>
          <a:p>
            <a:endParaRPr lang="en-US" dirty="0"/>
          </a:p>
          <a:p>
            <a:r>
              <a:rPr lang="en-US" dirty="0" smtClean="0"/>
              <a:t>Provide </a:t>
            </a:r>
            <a:r>
              <a:rPr lang="en-US" dirty="0" err="1" smtClean="0"/>
              <a:t>Voxy</a:t>
            </a:r>
            <a:r>
              <a:rPr lang="en-US" dirty="0" smtClean="0"/>
              <a:t> contact details in your online classroom a day before the course starts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Voxy</a:t>
            </a:r>
            <a:r>
              <a:rPr lang="en-US" dirty="0" smtClean="0"/>
              <a:t> acts almost instantly in every case. The service is good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Voxy</a:t>
            </a:r>
            <a:r>
              <a:rPr lang="en-US" dirty="0" smtClean="0"/>
              <a:t> can be contacted by Line, email, or by telephone</a:t>
            </a:r>
          </a:p>
          <a:p>
            <a:endParaRPr lang="en-US" dirty="0"/>
          </a:p>
        </p:txBody>
      </p:sp>
      <p:pic>
        <p:nvPicPr>
          <p:cNvPr id="1026" name="Picture 2" descr="C:\Users\user\Desktop\Contact 2020 [English vesion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893485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3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Solution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is unsure how to use </a:t>
            </a:r>
            <a:r>
              <a:rPr lang="en-US" dirty="0" err="1" smtClean="0"/>
              <a:t>Voxy</a:t>
            </a:r>
            <a:r>
              <a:rPr lang="en-US" dirty="0" smtClean="0"/>
              <a:t> effectively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17849" cy="4541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Provide copies of both the </a:t>
            </a:r>
            <a:r>
              <a:rPr lang="en-US" dirty="0" err="1" smtClean="0"/>
              <a:t>Voxy</a:t>
            </a:r>
            <a:r>
              <a:rPr lang="en-US" dirty="0" smtClean="0"/>
              <a:t> Study Guide and the </a:t>
            </a:r>
            <a:r>
              <a:rPr lang="en-US" dirty="0" err="1" smtClean="0"/>
              <a:t>Voxy</a:t>
            </a:r>
            <a:r>
              <a:rPr lang="en-US" dirty="0" smtClean="0"/>
              <a:t> Study Plan (two files) in your online classroom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how </a:t>
            </a:r>
            <a:r>
              <a:rPr lang="en-US" dirty="0" err="1" smtClean="0"/>
              <a:t>Voxy</a:t>
            </a:r>
            <a:r>
              <a:rPr lang="en-US" dirty="0" smtClean="0"/>
              <a:t> works </a:t>
            </a:r>
            <a:r>
              <a:rPr lang="en-US" dirty="0"/>
              <a:t>by </a:t>
            </a:r>
            <a:r>
              <a:rPr lang="en-US" dirty="0" smtClean="0"/>
              <a:t>yourself initially. </a:t>
            </a:r>
            <a:r>
              <a:rPr lang="en-US" dirty="0"/>
              <a:t> </a:t>
            </a:r>
            <a:r>
              <a:rPr lang="en-US" dirty="0" smtClean="0"/>
              <a:t>Then you can share </a:t>
            </a:r>
            <a:r>
              <a:rPr lang="en-US" dirty="0"/>
              <a:t>your knowledge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 a live online demonstration in your classroom before you assign the first activity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Voxy</a:t>
            </a:r>
            <a:r>
              <a:rPr lang="en-US" dirty="0" smtClean="0"/>
              <a:t> can also help here. They can be contacted by Line, email, or telephone during all regular course hours</a:t>
            </a:r>
          </a:p>
          <a:p>
            <a:endParaRPr lang="en-US" dirty="0"/>
          </a:p>
        </p:txBody>
      </p:sp>
      <p:pic>
        <p:nvPicPr>
          <p:cNvPr id="4098" name="Picture 2" descr="C:\Users\user\Desktop\Screenshot (3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1" y="3486148"/>
            <a:ext cx="4400669" cy="24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0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Solution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is not engaged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 feedback to student on an individual basis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Send student evidence of  your findings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Remind the student of the importance of engagement and it’s inclusion in your grading criteria</a:t>
            </a:r>
          </a:p>
          <a:p>
            <a:endParaRPr lang="en-US" dirty="0"/>
          </a:p>
        </p:txBody>
      </p:sp>
      <p:pic>
        <p:nvPicPr>
          <p:cNvPr id="2050" name="Picture 2" descr="C:\Users\user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399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7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Solution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does not understand some part of the language or how it is being applied in the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465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Provide feedback to student(s) either individually or as a group on a case-by-case basis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Always encourage students to ask questions after the session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Remind the students of the importance of follow-up Q and A to improve and share knowledge</a:t>
            </a:r>
          </a:p>
          <a:p>
            <a:endParaRPr lang="en-US" dirty="0"/>
          </a:p>
          <a:p>
            <a:r>
              <a:rPr lang="en-US" dirty="0" smtClean="0"/>
              <a:t>Don’t simply assign work. Be online for the usual course hours especially while your class is engaged in </a:t>
            </a:r>
            <a:r>
              <a:rPr lang="en-US" dirty="0" err="1" smtClean="0"/>
              <a:t>Voxy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307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219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5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Enhances student learning </a:t>
            </a:r>
          </a:p>
          <a:p>
            <a:endParaRPr lang="en-US" dirty="0"/>
          </a:p>
          <a:p>
            <a:r>
              <a:rPr lang="en-US" dirty="0"/>
              <a:t>Contributes to production of </a:t>
            </a:r>
            <a:r>
              <a:rPr lang="en-US" dirty="0" smtClean="0"/>
              <a:t>graduates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Excellent in and out of class hours as a supplement</a:t>
            </a:r>
          </a:p>
          <a:p>
            <a:endParaRPr lang="en-US" dirty="0"/>
          </a:p>
          <a:p>
            <a:r>
              <a:rPr lang="en-US" dirty="0" smtClean="0"/>
              <a:t>Flexible and adaptable</a:t>
            </a:r>
          </a:p>
          <a:p>
            <a:endParaRPr lang="en-US" dirty="0"/>
          </a:p>
          <a:p>
            <a:r>
              <a:rPr lang="en-US" dirty="0" err="1" smtClean="0"/>
              <a:t>VPA</a:t>
            </a:r>
            <a:r>
              <a:rPr lang="en-US" dirty="0" smtClean="0"/>
              <a:t> potential as an entrance exam</a:t>
            </a:r>
          </a:p>
          <a:p>
            <a:endParaRPr lang="en-US" dirty="0"/>
          </a:p>
          <a:p>
            <a:r>
              <a:rPr lang="en-US" dirty="0" smtClean="0"/>
              <a:t>Potential for research</a:t>
            </a:r>
          </a:p>
          <a:p>
            <a:endParaRPr lang="en-US" dirty="0"/>
          </a:p>
          <a:p>
            <a:r>
              <a:rPr lang="en-US" dirty="0"/>
              <a:t>Not suitable for all </a:t>
            </a:r>
            <a:r>
              <a:rPr lang="en-US" dirty="0" smtClean="0"/>
              <a:t>courses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Obtain more student feedback</a:t>
            </a:r>
          </a:p>
          <a:p>
            <a:endParaRPr lang="en-US" dirty="0"/>
          </a:p>
          <a:p>
            <a:r>
              <a:rPr lang="en-US" dirty="0"/>
              <a:t>Faculty must be committed to KM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&amp;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images and some text are sourced from the </a:t>
            </a:r>
            <a:r>
              <a:rPr lang="en-US" dirty="0" err="1" smtClean="0"/>
              <a:t>Voxy</a:t>
            </a:r>
            <a:r>
              <a:rPr lang="en-US" dirty="0" smtClean="0"/>
              <a:t> Study Guide and </a:t>
            </a:r>
            <a:r>
              <a:rPr lang="en-US" dirty="0" err="1" smtClean="0"/>
              <a:t>Voxy</a:t>
            </a:r>
            <a:r>
              <a:rPr lang="en-US" dirty="0" smtClean="0"/>
              <a:t> Study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Further information is also available from</a:t>
            </a:r>
          </a:p>
          <a:p>
            <a:pPr marL="411480" lvl="1" indent="0">
              <a:buNone/>
            </a:pPr>
            <a:r>
              <a:rPr lang="en-US" dirty="0" smtClean="0"/>
              <a:t>www.voxy.com or by contacting the </a:t>
            </a:r>
            <a:r>
              <a:rPr lang="en-US" dirty="0" err="1" smtClean="0"/>
              <a:t>Voxy</a:t>
            </a:r>
            <a:r>
              <a:rPr lang="en-US" dirty="0" smtClean="0"/>
              <a:t> </a:t>
            </a:r>
            <a:r>
              <a:rPr lang="en-US" dirty="0" err="1" smtClean="0"/>
              <a:t>IIS</a:t>
            </a:r>
            <a:r>
              <a:rPr lang="en-US" dirty="0" smtClean="0"/>
              <a:t>-RU Team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Voxy</a:t>
            </a:r>
            <a:r>
              <a:rPr lang="en-US" dirty="0" smtClean="0"/>
              <a:t> is an online interactive learning platform</a:t>
            </a:r>
          </a:p>
          <a:p>
            <a:endParaRPr lang="en-US" dirty="0"/>
          </a:p>
          <a:p>
            <a:r>
              <a:rPr lang="en-US" dirty="0"/>
              <a:t>English </a:t>
            </a:r>
            <a:r>
              <a:rPr lang="en-US" dirty="0" smtClean="0"/>
              <a:t>training for higher education (among others)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access </a:t>
            </a:r>
            <a:r>
              <a:rPr lang="en-US" dirty="0" smtClean="0"/>
              <a:t>engaging</a:t>
            </a:r>
            <a:r>
              <a:rPr lang="en-US" dirty="0"/>
              <a:t>, high-quality </a:t>
            </a:r>
            <a:r>
              <a:rPr lang="en-US" dirty="0" smtClean="0"/>
              <a:t>authentic language content</a:t>
            </a:r>
          </a:p>
          <a:p>
            <a:endParaRPr lang="en-US" dirty="0"/>
          </a:p>
          <a:p>
            <a:r>
              <a:rPr lang="en-US" dirty="0" smtClean="0"/>
              <a:t>Helps prepare students </a:t>
            </a:r>
            <a:r>
              <a:rPr lang="en-US" dirty="0"/>
              <a:t>to succeed both academically and professionally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Voxy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our </a:t>
            </a:r>
            <a:r>
              <a:rPr lang="en-US" dirty="0" err="1" smtClean="0"/>
              <a:t>TQF</a:t>
            </a:r>
            <a:r>
              <a:rPr lang="en-US" dirty="0" smtClean="0"/>
              <a:t> and KM objectives, </a:t>
            </a:r>
            <a:r>
              <a:rPr lang="en-US" dirty="0" err="1" smtClean="0"/>
              <a:t>IIS</a:t>
            </a:r>
            <a:r>
              <a:rPr lang="en-US" dirty="0" smtClean="0"/>
              <a:t>-RU has partnered with </a:t>
            </a:r>
            <a:r>
              <a:rPr lang="en-US" dirty="0" err="1" smtClean="0"/>
              <a:t>Voxy</a:t>
            </a:r>
            <a:r>
              <a:rPr lang="en-US" dirty="0" smtClean="0"/>
              <a:t> to enhance the students’ learning experience</a:t>
            </a:r>
          </a:p>
          <a:p>
            <a:endParaRPr lang="en-US" dirty="0"/>
          </a:p>
          <a:p>
            <a:r>
              <a:rPr lang="en-US" dirty="0" smtClean="0"/>
              <a:t>This is in line with </a:t>
            </a:r>
            <a:r>
              <a:rPr lang="en-US" dirty="0"/>
              <a:t>T</a:t>
            </a:r>
            <a:r>
              <a:rPr lang="en-US" dirty="0" smtClean="0"/>
              <a:t>rack 1 of our Knowledge Management objectives</a:t>
            </a:r>
          </a:p>
          <a:p>
            <a:endParaRPr lang="en-US" dirty="0"/>
          </a:p>
          <a:p>
            <a:pPr lvl="1"/>
            <a:r>
              <a:rPr lang="en-US" b="1" u="sng" dirty="0"/>
              <a:t>Production of graduates – Students’ preparation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IIS</a:t>
            </a:r>
            <a:r>
              <a:rPr lang="en-US" dirty="0" smtClean="0"/>
              <a:t>-RU &amp; </a:t>
            </a:r>
            <a:r>
              <a:rPr lang="en-US" dirty="0" err="1" smtClean="0"/>
              <a:t>VOXY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courses in which the </a:t>
            </a:r>
            <a:r>
              <a:rPr lang="en-US" dirty="0" err="1" smtClean="0"/>
              <a:t>Voxy</a:t>
            </a:r>
            <a:r>
              <a:rPr lang="en-US" dirty="0" smtClean="0"/>
              <a:t> platform can provide enhanced learning and practice for students are established first</a:t>
            </a:r>
          </a:p>
          <a:p>
            <a:endParaRPr lang="en-US" dirty="0"/>
          </a:p>
          <a:p>
            <a:r>
              <a:rPr lang="en-US" dirty="0" err="1"/>
              <a:t>IIS</a:t>
            </a:r>
            <a:r>
              <a:rPr lang="en-US" dirty="0"/>
              <a:t>-RU </a:t>
            </a:r>
            <a:r>
              <a:rPr lang="en-US" dirty="0" smtClean="0"/>
              <a:t>then registers </a:t>
            </a:r>
            <a:r>
              <a:rPr lang="en-US" dirty="0"/>
              <a:t>students with </a:t>
            </a:r>
            <a:r>
              <a:rPr lang="en-US" dirty="0" err="1"/>
              <a:t>Voxy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Students receive a welcome email to activate their account just before the </a:t>
            </a:r>
            <a:r>
              <a:rPr lang="en-US" dirty="0" err="1" smtClean="0"/>
              <a:t>IIS</a:t>
            </a:r>
            <a:r>
              <a:rPr lang="en-US" dirty="0" smtClean="0"/>
              <a:t>-RU course starts</a:t>
            </a:r>
          </a:p>
          <a:p>
            <a:endParaRPr lang="en-US" dirty="0"/>
          </a:p>
          <a:p>
            <a:r>
              <a:rPr lang="en-US" dirty="0" err="1" smtClean="0"/>
              <a:t>Voxy</a:t>
            </a:r>
            <a:r>
              <a:rPr lang="en-US" dirty="0" smtClean="0"/>
              <a:t> can be accessed 24/7 through a PC or a mobile device</a:t>
            </a:r>
          </a:p>
          <a:p>
            <a:pPr lvl="1"/>
            <a:r>
              <a:rPr lang="en-US" dirty="0" smtClean="0"/>
              <a:t>The latter is not recommended for any important assessments or tests</a:t>
            </a:r>
          </a:p>
          <a:p>
            <a:pPr lvl="1"/>
            <a:endParaRPr lang="en-US" dirty="0"/>
          </a:p>
          <a:p>
            <a:r>
              <a:rPr lang="en-US" dirty="0" smtClean="0"/>
              <a:t>Instructor adds </a:t>
            </a:r>
            <a:r>
              <a:rPr lang="en-US" dirty="0" err="1" smtClean="0"/>
              <a:t>Voxy</a:t>
            </a:r>
            <a:r>
              <a:rPr lang="en-US" dirty="0" smtClean="0"/>
              <a:t> information to Google Classroom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Students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/>
          <a:p>
            <a:r>
              <a:rPr lang="en-US" dirty="0" smtClean="0"/>
              <a:t>How Students Join</a:t>
            </a:r>
            <a:endParaRPr lang="en-US" dirty="0"/>
          </a:p>
        </p:txBody>
      </p:sp>
      <p:pic>
        <p:nvPicPr>
          <p:cNvPr id="1026" name="Picture 2" descr="C:\Users\user\Desktop\Log 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" y="1423308"/>
            <a:ext cx="9082685" cy="54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first thing each student must do is complete the </a:t>
            </a:r>
            <a:r>
              <a:rPr lang="en-US" dirty="0" err="1" smtClean="0"/>
              <a:t>VPA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a number of benefits to completing the </a:t>
            </a:r>
            <a:r>
              <a:rPr lang="en-US" dirty="0" err="1" smtClean="0"/>
              <a:t>VPA</a:t>
            </a:r>
            <a:endParaRPr lang="en-US" dirty="0"/>
          </a:p>
          <a:p>
            <a:pPr lvl="1">
              <a:lnSpc>
                <a:spcPct val="160000"/>
              </a:lnSpc>
            </a:pPr>
            <a:r>
              <a:rPr lang="en-US" dirty="0" smtClean="0"/>
              <a:t>Students get immediate feedback on their grammatical accuracy, listening comprehension, and reading comprehension skills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Students can then focus on their individual weaknesses</a:t>
            </a:r>
          </a:p>
          <a:p>
            <a:pPr lvl="1">
              <a:lnSpc>
                <a:spcPct val="160000"/>
              </a:lnSpc>
            </a:pPr>
            <a:r>
              <a:rPr lang="en-US" dirty="0" err="1" smtClean="0"/>
              <a:t>Voxy’s</a:t>
            </a:r>
            <a:r>
              <a:rPr lang="en-US" dirty="0" smtClean="0"/>
              <a:t> AI will assign work based on each student’s needs, interests and requirements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Students know instantly how their </a:t>
            </a:r>
            <a:r>
              <a:rPr lang="en-US" dirty="0" err="1" smtClean="0"/>
              <a:t>VPA</a:t>
            </a:r>
            <a:r>
              <a:rPr lang="en-US" dirty="0" smtClean="0"/>
              <a:t> score compares to other internationally recognized English standards assessment tests, such as </a:t>
            </a:r>
            <a:r>
              <a:rPr lang="en-US" dirty="0" err="1" smtClean="0"/>
              <a:t>IELTS</a:t>
            </a:r>
            <a:r>
              <a:rPr lang="en-US" dirty="0" smtClean="0"/>
              <a:t>, </a:t>
            </a:r>
            <a:r>
              <a:rPr lang="en-US" dirty="0" err="1" smtClean="0"/>
              <a:t>TOEIC</a:t>
            </a:r>
            <a:r>
              <a:rPr lang="en-US" dirty="0" smtClean="0"/>
              <a:t>, </a:t>
            </a:r>
            <a:r>
              <a:rPr lang="en-US" dirty="0" err="1" smtClean="0"/>
              <a:t>TOEFL</a:t>
            </a:r>
            <a:r>
              <a:rPr lang="en-US" dirty="0" smtClean="0"/>
              <a:t>, </a:t>
            </a:r>
            <a:r>
              <a:rPr lang="en-US" dirty="0" err="1" smtClean="0"/>
              <a:t>CEFR</a:t>
            </a:r>
            <a:r>
              <a:rPr lang="en-US" dirty="0" smtClean="0"/>
              <a:t>,  </a:t>
            </a:r>
            <a:r>
              <a:rPr lang="en-US" dirty="0" err="1" smtClean="0"/>
              <a:t>GSE</a:t>
            </a:r>
            <a:r>
              <a:rPr lang="en-US" dirty="0" smtClean="0"/>
              <a:t>, and </a:t>
            </a:r>
            <a:r>
              <a:rPr lang="en-US" dirty="0" err="1" smtClean="0"/>
              <a:t>PTE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Voxy</a:t>
            </a:r>
            <a:r>
              <a:rPr lang="en-US" dirty="0" smtClean="0"/>
              <a:t> Proficiency Assessment (</a:t>
            </a:r>
            <a:r>
              <a:rPr lang="en-US" dirty="0" err="1" smtClean="0"/>
              <a:t>VPA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VPA</a:t>
            </a:r>
            <a:r>
              <a:rPr lang="en-US" dirty="0" smtClean="0"/>
              <a:t> Prompt Screen</a:t>
            </a:r>
            <a:endParaRPr lang="en-US" dirty="0"/>
          </a:p>
        </p:txBody>
      </p:sp>
      <p:pic>
        <p:nvPicPr>
          <p:cNvPr id="2050" name="Picture 2" descr="C:\Users\user\Desktop\VPA Promp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3" y="1752600"/>
            <a:ext cx="859856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VPA</a:t>
            </a:r>
            <a:r>
              <a:rPr lang="en-US" dirty="0" smtClean="0"/>
              <a:t> Assessment Levels</a:t>
            </a:r>
            <a:endParaRPr lang="en-US" dirty="0"/>
          </a:p>
        </p:txBody>
      </p:sp>
      <p:pic>
        <p:nvPicPr>
          <p:cNvPr id="3074" name="Picture 2" descr="C:\Users\user\Desktop\VPA Sca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9760"/>
            <a:ext cx="8001000" cy="52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429</TotalTime>
  <Words>914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The Voxy Learning Platform &amp; IIS-RU </vt:lpstr>
      <vt:lpstr>Overview</vt:lpstr>
      <vt:lpstr>What is Voxy?</vt:lpstr>
      <vt:lpstr>IIS-RU &amp; VOXY</vt:lpstr>
      <vt:lpstr>How Students Join</vt:lpstr>
      <vt:lpstr>How Students Join</vt:lpstr>
      <vt:lpstr>The Voxy Proficiency Assessment (VPA)</vt:lpstr>
      <vt:lpstr>VPA Prompt Screen</vt:lpstr>
      <vt:lpstr>VPA Assessment Levels</vt:lpstr>
      <vt:lpstr>Voxy in Google Classroom</vt:lpstr>
      <vt:lpstr>Voxy in Google Classroom</vt:lpstr>
      <vt:lpstr>Voxy in Google Classroom</vt:lpstr>
      <vt:lpstr>What Voxy Does</vt:lpstr>
      <vt:lpstr>Voxy Catalogue</vt:lpstr>
      <vt:lpstr>A Typical Activity</vt:lpstr>
      <vt:lpstr>Performance Feedback</vt:lpstr>
      <vt:lpstr>Optimal Usage</vt:lpstr>
      <vt:lpstr>Benefits for Students</vt:lpstr>
      <vt:lpstr>Benefits for Lectures</vt:lpstr>
      <vt:lpstr>Voxy Command Centre</vt:lpstr>
      <vt:lpstr>Suitability with Subjects</vt:lpstr>
      <vt:lpstr>Problem – Solution Tips</vt:lpstr>
      <vt:lpstr>Problem – Solution Tips</vt:lpstr>
      <vt:lpstr>Problem – Solution Tips</vt:lpstr>
      <vt:lpstr>Problem – Solution Tips</vt:lpstr>
      <vt:lpstr>Opinion &amp; Recommendations</vt:lpstr>
      <vt:lpstr>Q &amp; A</vt:lpstr>
      <vt:lpstr>Acknowledgements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Voxy Learning Platform</dc:title>
  <dc:creator>Corporate Edition</dc:creator>
  <cp:lastModifiedBy>Corporate Edition</cp:lastModifiedBy>
  <cp:revision>46</cp:revision>
  <dcterms:created xsi:type="dcterms:W3CDTF">2021-05-02T16:29:26Z</dcterms:created>
  <dcterms:modified xsi:type="dcterms:W3CDTF">2021-05-06T06:34:17Z</dcterms:modified>
</cp:coreProperties>
</file>